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9" r:id="rId3"/>
    <p:sldId id="260" r:id="rId4"/>
    <p:sldId id="258" r:id="rId5"/>
    <p:sldId id="287" r:id="rId6"/>
    <p:sldId id="261" r:id="rId7"/>
    <p:sldId id="269" r:id="rId8"/>
    <p:sldId id="270" r:id="rId9"/>
    <p:sldId id="275" r:id="rId10"/>
    <p:sldId id="276" r:id="rId11"/>
    <p:sldId id="278" r:id="rId12"/>
    <p:sldId id="281" r:id="rId13"/>
    <p:sldId id="282" r:id="rId14"/>
    <p:sldId id="284" r:id="rId15"/>
    <p:sldId id="288" r:id="rId16"/>
    <p:sldId id="273" r:id="rId17"/>
    <p:sldId id="274" r:id="rId18"/>
    <p:sldId id="272" r:id="rId19"/>
    <p:sldId id="285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Merriweather" panose="00000500000000000000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413F4-C1B9-4EC2-98FF-E841FFB785E1}" v="367" dt="2021-12-19T21:58:55.869"/>
    <p1510:client id="{1D95329A-17F5-473F-B4F1-DC39B76E20AD}" v="1169" dt="2021-12-18T21:19:08.732"/>
    <p1510:client id="{6405441D-AE32-4C43-B95B-9AC1FDA4A51D}" v="51" dt="2021-12-19T21:06:34.601"/>
    <p1510:client id="{70251252-9700-4FB8-A1A4-FA50C6226381}" v="151" dt="2021-12-19T18:51:28.897"/>
    <p1510:client id="{79D0D063-174E-4E3F-8907-D59388D65E74}" v="1" dt="2021-12-20T15:47:33.568"/>
    <p1510:client id="{8E466A4C-2CB1-47FD-8C4B-04BB4914B511}" v="2" dt="2021-12-19T13:25:28.887"/>
    <p1510:client id="{9621C22B-8DC5-46D5-9410-CAC2AFA6B0C2}" v="433" dt="2021-12-18T19:34:39.095"/>
    <p1510:client id="{B142DA05-381F-4DF8-932A-71953A10399F}" v="1" dt="2021-12-19T01:36:29.747"/>
    <p1510:client id="{FA216857-9C54-4865-BCB7-913E463D8998}" v="106" dt="2021-12-19T01:47:07.663"/>
  </p1510:revLst>
</p1510:revInfo>
</file>

<file path=ppt/tableStyles.xml><?xml version="1.0" encoding="utf-8"?>
<a:tblStyleLst xmlns:a="http://schemas.openxmlformats.org/drawingml/2006/main" def="{F41D7E07-DA35-43AA-93C4-3808AE47B730}">
  <a:tblStyle styleId="{F41D7E07-DA35-43AA-93C4-3808AE47B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Assadour</a:t>
            </a:r>
            <a:r>
              <a:rPr lang="en-US"/>
              <a:t>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John?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buNone/>
            </a:pPr>
            <a:r>
              <a:rPr lang="en-US"/>
              <a:t>Clear indication that adverse effects happen more often to people who are middle aged and older.  Aswell as a steep drop off of adverse effects around 70's and 80's. 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Our speculation on the cause of this spike is that the older someone gets the more likely they are to develop health problems, this is just a fact of reality.  Health problems come with more medication, a unhealthy 70 year old clearly takes much more medication than a relatively healthy 20 year old.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As a result and older person is much more likely to have an adverse reaction to a drug.</a:t>
            </a:r>
          </a:p>
        </p:txBody>
      </p:sp>
    </p:spTree>
    <p:extLst>
      <p:ext uri="{BB962C8B-B14F-4D97-AF65-F5344CB8AC3E}">
        <p14:creationId xmlns:p14="http://schemas.microsoft.com/office/powerpoint/2010/main" val="578513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John?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buNone/>
            </a:pPr>
            <a:r>
              <a:rPr lang="en-US"/>
              <a:t>Weight distribution is really exactly what you'd expect, falls in line with average population weight.  The graph is in kg btw.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Majority of reports in our cleaned dataset are from Physicians and 'Other Health Professionals.  Other health professionals, encompass things like specialists, physician assistants, registered nurses etc.</a:t>
            </a:r>
          </a:p>
        </p:txBody>
      </p:sp>
    </p:spTree>
    <p:extLst>
      <p:ext uri="{BB962C8B-B14F-4D97-AF65-F5344CB8AC3E}">
        <p14:creationId xmlns:p14="http://schemas.microsoft.com/office/powerpoint/2010/main" val="2124887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John?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buNone/>
            </a:pPr>
            <a:r>
              <a:rPr lang="en-US" dirty="0"/>
              <a:t>Reports PER MONTH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Exponential growth of adverse effects.  Most likely reflects changes in reporting standards, and a rise of interest in recording these events.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dirty="0"/>
              <a:t>Expanding our data to include the years we cut out from our collection shows a similar pattern.  The other visualization is pulled straight from </a:t>
            </a:r>
            <a:r>
              <a:rPr lang="en-US" dirty="0" err="1"/>
              <a:t>a</a:t>
            </a:r>
            <a:r>
              <a:rPr lang="en-US" dirty="0"/>
              <a:t> interactive tool on the FDA API website.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75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John?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buNone/>
            </a:pPr>
            <a:r>
              <a:rPr lang="en-US"/>
              <a:t>Breaking down the seriousness data over time, shows the same patterned described in the raw count previously.  But also shows some potential correlations between different seriousness categories.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Every record has Boolean value for each of these categories, so often times when an event is labeled, </a:t>
            </a:r>
            <a:r>
              <a:rPr lang="en-US" err="1"/>
              <a:t>seriousdisabling</a:t>
            </a:r>
            <a:r>
              <a:rPr lang="en-US"/>
              <a:t>, it is also labeled serious.  This info lead us to think about compiling the various seriousness columns into a single RISK or THREAT, seriousness column.</a:t>
            </a:r>
          </a:p>
        </p:txBody>
      </p:sp>
    </p:spTree>
    <p:extLst>
      <p:ext uri="{BB962C8B-B14F-4D97-AF65-F5344CB8AC3E}">
        <p14:creationId xmlns:p14="http://schemas.microsoft.com/office/powerpoint/2010/main" val="1007190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Kyle?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7108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Kyle?</a:t>
            </a:r>
          </a:p>
        </p:txBody>
      </p:sp>
    </p:spTree>
    <p:extLst>
      <p:ext uri="{BB962C8B-B14F-4D97-AF65-F5344CB8AC3E}">
        <p14:creationId xmlns:p14="http://schemas.microsoft.com/office/powerpoint/2010/main" val="2023936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Kyle?</a:t>
            </a:r>
          </a:p>
        </p:txBody>
      </p:sp>
    </p:spTree>
    <p:extLst>
      <p:ext uri="{BB962C8B-B14F-4D97-AF65-F5344CB8AC3E}">
        <p14:creationId xmlns:p14="http://schemas.microsoft.com/office/powerpoint/2010/main" val="2149722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Kyle?</a:t>
            </a:r>
          </a:p>
        </p:txBody>
      </p:sp>
    </p:spTree>
    <p:extLst>
      <p:ext uri="{BB962C8B-B14F-4D97-AF65-F5344CB8AC3E}">
        <p14:creationId xmlns:p14="http://schemas.microsoft.com/office/powerpoint/2010/main" val="1803592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ada892252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ada892252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err="1"/>
              <a:t>Assadour</a:t>
            </a:r>
            <a:r>
              <a:rPr lang="en-US"/>
              <a:t>?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err="1"/>
              <a:t>Assadour</a:t>
            </a:r>
            <a:r>
              <a:rPr lang="en-US"/>
              <a:t>?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buNone/>
            </a:pPr>
            <a:r>
              <a:rPr lang="en-US"/>
              <a:t>data is </a:t>
            </a:r>
            <a:r>
              <a:rPr lang="en-US" err="1"/>
              <a:t>inteded</a:t>
            </a:r>
            <a:r>
              <a:rPr lang="en-US"/>
              <a:t> to be collected through the use of the FDA API, which we need to register for an API key, and create specially crafted URL's that work as API calls.  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ada892252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ada892252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err="1"/>
              <a:t>Assadour</a:t>
            </a:r>
            <a:r>
              <a:rPr lang="en-US"/>
              <a:t>?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buNone/>
            </a:pPr>
            <a:r>
              <a:rPr lang="en-US"/>
              <a:t>API limitations, can only grab 1000 records per API call.  Can only grab a certain amount of records a day, and certain amount of records per hour.  So there are some limitations we had to deal with initially.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Alternatively the .</a:t>
            </a:r>
            <a:r>
              <a:rPr lang="en-US" err="1"/>
              <a:t>json</a:t>
            </a:r>
            <a:r>
              <a:rPr lang="en-US"/>
              <a:t> data is available in a raw file format through the </a:t>
            </a:r>
            <a:r>
              <a:rPr lang="en-US" err="1"/>
              <a:t>fda's</a:t>
            </a:r>
            <a:r>
              <a:rPr lang="en-US"/>
              <a:t> website. 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Format is a bit of a pain, there are folders for each year, that contain folders for each quarter, that contain 50+ .</a:t>
            </a:r>
            <a:r>
              <a:rPr lang="en-US" err="1"/>
              <a:t>json</a:t>
            </a:r>
            <a:r>
              <a:rPr lang="en-US"/>
              <a:t> files with un-sorted records. Some of these files are far greater that 1gb+.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Kyle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The structure of the actual json data also adds to the challenge.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Large amount of fields, atypical and messy json data.  nested dictionaries and lists.  One adverse event record could include 10+ medicinal products.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Cleaning and normalization of this data is a must, and likely key to the success of our future models.</a:t>
            </a:r>
          </a:p>
        </p:txBody>
      </p:sp>
    </p:spTree>
    <p:extLst>
      <p:ext uri="{BB962C8B-B14F-4D97-AF65-F5344CB8AC3E}">
        <p14:creationId xmlns:p14="http://schemas.microsoft.com/office/powerpoint/2010/main" val="142522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ada892252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ada892252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 b="1" u="sng">
                <a:solidFill>
                  <a:schemeClr val="dk1"/>
                </a:solidFill>
              </a:rPr>
              <a:t>Kyle</a:t>
            </a:r>
          </a:p>
          <a:p>
            <a:pPr marL="0" indent="0">
              <a:lnSpc>
                <a:spcPct val="114999"/>
              </a:lnSpc>
              <a:buNone/>
            </a:pPr>
            <a:endParaRPr lang="en" sz="1400">
              <a:solidFill>
                <a:schemeClr val="dk1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400">
                <a:solidFill>
                  <a:schemeClr val="dk1"/>
                </a:solidFill>
              </a:rPr>
              <a:t>Focus on cutting down the size and complexity of our data was our #1 priority.</a:t>
            </a:r>
          </a:p>
          <a:p>
            <a:pPr marL="0" indent="0">
              <a:lnSpc>
                <a:spcPct val="114999"/>
              </a:lnSpc>
              <a:buNone/>
            </a:pPr>
            <a:endParaRPr lang="en" sz="1400" b="1" u="sng">
              <a:solidFill>
                <a:schemeClr val="dk1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400" b="1" u="sng">
              <a:solidFill>
                <a:schemeClr val="dk1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400" b="1" u="sng">
              <a:solidFill>
                <a:schemeClr val="dk1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400" b="1" u="sng">
              <a:solidFill>
                <a:schemeClr val="dk1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400" b="1" u="sng">
              <a:solidFill>
                <a:schemeClr val="dk1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400" b="1" u="sng">
              <a:solidFill>
                <a:schemeClr val="dk1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400" b="1" u="sng">
                <a:solidFill>
                  <a:schemeClr val="dk1"/>
                </a:solidFill>
              </a:rPr>
              <a:t>--JOHN Not sure why these notes are here:</a:t>
            </a:r>
          </a:p>
          <a:p>
            <a:pPr marL="0" indent="0">
              <a:lnSpc>
                <a:spcPct val="114999"/>
              </a:lnSpc>
              <a:buNone/>
            </a:pPr>
            <a:endParaRPr lang="en" sz="1400" b="1" u="sng">
              <a:solidFill>
                <a:schemeClr val="dk1"/>
              </a:solidFill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400" b="1" u="sng">
                <a:solidFill>
                  <a:schemeClr val="dk1"/>
                </a:solidFill>
              </a:rPr>
              <a:t>Application Console</a:t>
            </a:r>
            <a:endParaRPr sz="1400" b="1" u="sng">
              <a:solidFill>
                <a:schemeClr val="dk1"/>
              </a:solidFill>
            </a:endParaRPr>
          </a:p>
          <a:p>
            <a:pPr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-</a:t>
            </a:r>
            <a:r>
              <a:rPr lang="en" sz="70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      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chemeClr val="dk1"/>
                </a:solidFill>
              </a:rPr>
              <a:t>Browser Based access</a:t>
            </a:r>
            <a:endParaRPr sz="1400">
              <a:solidFill>
                <a:schemeClr val="dk1"/>
              </a:solidFill>
            </a:endParaRPr>
          </a:p>
          <a:p>
            <a:pPr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-</a:t>
            </a:r>
            <a:r>
              <a:rPr lang="en" sz="70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      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chemeClr val="dk1"/>
                </a:solidFill>
              </a:rPr>
              <a:t>Native mobile app</a:t>
            </a:r>
            <a:endParaRPr sz="1400">
              <a:solidFill>
                <a:schemeClr val="dk1"/>
              </a:solidFill>
            </a:endParaRPr>
          </a:p>
          <a:p>
            <a:pPr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-</a:t>
            </a:r>
            <a:r>
              <a:rPr lang="en" sz="70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      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chemeClr val="dk1"/>
                </a:solidFill>
              </a:rPr>
              <a:t>Easy querying and overview</a:t>
            </a:r>
            <a:endParaRPr sz="1400">
              <a:solidFill>
                <a:schemeClr val="dk1"/>
              </a:solidFill>
            </a:endParaRPr>
          </a:p>
          <a:p>
            <a:pPr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-</a:t>
            </a:r>
            <a:r>
              <a:rPr lang="en" sz="70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      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chemeClr val="dk1"/>
                </a:solidFill>
              </a:rPr>
              <a:t>Easy to upload data, files (voice, images, etc….)</a:t>
            </a:r>
            <a:endParaRPr sz="14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 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u="sng">
                <a:solidFill>
                  <a:schemeClr val="dk1"/>
                </a:solidFill>
              </a:rPr>
              <a:t>Cognito</a:t>
            </a:r>
            <a:r>
              <a:rPr lang="en" sz="1400">
                <a:solidFill>
                  <a:schemeClr val="dk1"/>
                </a:solidFill>
              </a:rPr>
              <a:t> – security for the application and the data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Act</a:t>
            </a:r>
            <a:r>
              <a:rPr lang="en" sz="1400" b="1" u="sng">
                <a:solidFill>
                  <a:schemeClr val="dk1"/>
                </a:solidFill>
              </a:rPr>
              <a:t>iveDirectory (AWS Directory Service) </a:t>
            </a:r>
            <a:r>
              <a:rPr lang="en" sz="1400">
                <a:solidFill>
                  <a:schemeClr val="dk1"/>
                </a:solidFill>
              </a:rPr>
              <a:t>– more security allowing integration into enterprise security servers</a:t>
            </a:r>
            <a:endParaRPr sz="14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 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u="sng">
                <a:solidFill>
                  <a:schemeClr val="dk1"/>
                </a:solidFill>
              </a:rPr>
              <a:t>API Gateway</a:t>
            </a:r>
            <a:r>
              <a:rPr lang="en" sz="1400">
                <a:solidFill>
                  <a:schemeClr val="dk1"/>
                </a:solidFill>
              </a:rPr>
              <a:t> – enabling us to create, maintain and secure API’s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u="sng">
                <a:solidFill>
                  <a:schemeClr val="dk1"/>
                </a:solidFill>
              </a:rPr>
              <a:t>Lambda</a:t>
            </a:r>
            <a:r>
              <a:rPr lang="en" sz="1400">
                <a:solidFill>
                  <a:schemeClr val="dk1"/>
                </a:solidFill>
              </a:rPr>
              <a:t> – </a:t>
            </a:r>
            <a:r>
              <a:rPr lang="en" sz="1400">
                <a:solidFill>
                  <a:srgbClr val="232F3E"/>
                </a:solidFill>
                <a:highlight>
                  <a:srgbClr val="FFFFFF"/>
                </a:highlight>
              </a:rPr>
              <a:t>AWS Lambda is a serverless compute service that lets you run code without provisioning or managing servers, creating workload-aware cluster scaling logic, maintaining event integrations, or managing runtimes</a:t>
            </a:r>
            <a:endParaRPr sz="1400">
              <a:solidFill>
                <a:srgbClr val="232F3E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 </a:t>
            </a:r>
            <a:endParaRPr sz="14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 </a:t>
            </a:r>
            <a:endParaRPr sz="14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 b="1" u="sng">
                <a:solidFill>
                  <a:schemeClr val="dk1"/>
                </a:solidFill>
              </a:rPr>
              <a:t>S3</a:t>
            </a:r>
            <a:r>
              <a:rPr lang="en" sz="1400">
                <a:solidFill>
                  <a:schemeClr val="dk1"/>
                </a:solidFill>
              </a:rPr>
              <a:t> – storage 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u="sng">
                <a:solidFill>
                  <a:schemeClr val="dk1"/>
                </a:solidFill>
              </a:rPr>
              <a:t>EC2</a:t>
            </a:r>
            <a:r>
              <a:rPr lang="en" sz="1400">
                <a:solidFill>
                  <a:schemeClr val="dk1"/>
                </a:solidFill>
              </a:rPr>
              <a:t> – Virtualized servers for computing, running the app and it’s custom developed services</a:t>
            </a:r>
            <a:endParaRPr sz="14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 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u="sng">
                <a:solidFill>
                  <a:schemeClr val="dk1"/>
                </a:solidFill>
              </a:rPr>
              <a:t>Glue</a:t>
            </a:r>
            <a:r>
              <a:rPr lang="en" sz="1400">
                <a:solidFill>
                  <a:schemeClr val="dk1"/>
                </a:solidFill>
              </a:rPr>
              <a:t> – a serverless data integration service for performant analytics, analysis and AI/ML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u="sng">
                <a:solidFill>
                  <a:schemeClr val="dk1"/>
                </a:solidFill>
              </a:rPr>
              <a:t>Athena</a:t>
            </a:r>
            <a:r>
              <a:rPr lang="en" sz="1400">
                <a:solidFill>
                  <a:schemeClr val="dk1"/>
                </a:solidFill>
              </a:rPr>
              <a:t> – query the system without having to setup data warehouses…quick access to the data</a:t>
            </a:r>
            <a:endParaRPr sz="14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 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u="sng">
                <a:solidFill>
                  <a:schemeClr val="dk1"/>
                </a:solidFill>
              </a:rPr>
              <a:t>DynamoDB</a:t>
            </a:r>
            <a:r>
              <a:rPr lang="en" sz="1400">
                <a:solidFill>
                  <a:schemeClr val="dk1"/>
                </a:solidFill>
              </a:rPr>
              <a:t> – a noSQL data storage for flexibility in the datatypes, storing and deploying data in alternative methods for performance and flexibility</a:t>
            </a:r>
            <a:endParaRPr sz="14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 </a:t>
            </a:r>
            <a:endParaRPr sz="14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 b="1" u="sng">
                <a:solidFill>
                  <a:schemeClr val="dk1"/>
                </a:solidFill>
              </a:rPr>
              <a:t>CloudWatch</a:t>
            </a:r>
            <a:r>
              <a:rPr lang="en" sz="1400">
                <a:solidFill>
                  <a:schemeClr val="dk1"/>
                </a:solidFill>
              </a:rPr>
              <a:t> – monitoring for DevOpps engineers, developers etc.  also enables insight for optimizing for costs and performance</a:t>
            </a:r>
            <a:endParaRPr sz="14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en" sz="1400">
                <a:solidFill>
                  <a:schemeClr val="dk1"/>
                </a:solidFill>
              </a:rPr>
              <a:t> 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u="sng">
                <a:solidFill>
                  <a:schemeClr val="dk1"/>
                </a:solidFill>
              </a:rPr>
              <a:t>IAM Roles</a:t>
            </a:r>
            <a:r>
              <a:rPr lang="en" sz="1400">
                <a:solidFill>
                  <a:schemeClr val="dk1"/>
                </a:solidFill>
              </a:rPr>
              <a:t> – enables a scalable approach to securely managing access to our services and resources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Kyle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- This is our data after conversion from the collection of loose raw json data, into a ordered csv.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We essentially created a SAVE POINT, for the API data, a shared file, which allows us all to have the same data.</a:t>
            </a:r>
          </a:p>
        </p:txBody>
      </p:sp>
    </p:spTree>
    <p:extLst>
      <p:ext uri="{BB962C8B-B14F-4D97-AF65-F5344CB8AC3E}">
        <p14:creationId xmlns:p14="http://schemas.microsoft.com/office/powerpoint/2010/main" val="1251575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John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- We then did additional clean up, and dropped more data that we determined to be un-usable.</a:t>
            </a:r>
          </a:p>
        </p:txBody>
      </p:sp>
    </p:spTree>
    <p:extLst>
      <p:ext uri="{BB962C8B-B14F-4D97-AF65-F5344CB8AC3E}">
        <p14:creationId xmlns:p14="http://schemas.microsoft.com/office/powerpoint/2010/main" val="141601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da89225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da89225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John?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- data oddities for cleaning</a:t>
            </a:r>
          </a:p>
          <a:p>
            <a:pPr marL="0" indent="0">
              <a:buNone/>
            </a:pPr>
            <a:r>
              <a:rPr lang="en-US"/>
              <a:t>Patient weight 9000 kg?</a:t>
            </a:r>
          </a:p>
          <a:p>
            <a:pPr marL="0" indent="0">
              <a:buNone/>
            </a:pPr>
            <a:r>
              <a:rPr lang="en-US"/>
              <a:t>Patient age 600?</a:t>
            </a:r>
          </a:p>
          <a:p>
            <a:pPr marL="0" indent="0">
              <a:buNone/>
            </a:pPr>
            <a:r>
              <a:rPr lang="en-US"/>
              <a:t>Littered with nan data.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Interestingly some hospitals / treatment centers will report complete false data when these factors are unknow.  My friend who is a doctor confirm that in her facility they report age as 200 if they are unable to get the patients age, </a:t>
            </a:r>
            <a:r>
              <a:rPr lang="en-US" err="1"/>
              <a:t>I.e</a:t>
            </a:r>
            <a:r>
              <a:rPr lang="en-US"/>
              <a:t> </a:t>
            </a:r>
            <a:r>
              <a:rPr lang="en-US" err="1"/>
              <a:t>unconcious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Also doctors do carry the stereotype of bad handwriting, maybe that plays into bad data input </a:t>
            </a:r>
            <a:r>
              <a:rPr lang="en-US" err="1"/>
              <a:t>aswell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432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1650" y="0"/>
            <a:ext cx="1232350" cy="11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9849" y="0"/>
            <a:ext cx="1524150" cy="1476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5" name="Google Shape;25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644675" y="937775"/>
            <a:ext cx="4166400" cy="3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2275" y="0"/>
            <a:ext cx="1301724" cy="12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CE5CD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879025" y="923550"/>
            <a:ext cx="3954000" cy="3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●"/>
              <a:defRPr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○"/>
              <a:defRPr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■"/>
              <a:defRPr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●"/>
              <a:defRPr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○"/>
              <a:defRPr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■"/>
              <a:defRPr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●"/>
              <a:defRPr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○"/>
              <a:defRPr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■"/>
              <a:defRPr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75725" y="0"/>
            <a:ext cx="968276" cy="9377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nl-NL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FDA Adverse Drug event analysis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11700" y="4401786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December 19, 2022</a:t>
            </a:r>
            <a:endParaRPr lang="en-US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IST</a:t>
            </a:r>
            <a:r>
              <a:rPr lang="en-US">
                <a:solidFill>
                  <a:schemeClr val="bg1"/>
                </a:solidFill>
              </a:rPr>
              <a:t>718</a:t>
            </a:r>
            <a:endParaRPr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Group 1: John Leo Bartlett, Assadour Derderian, Kyle S Walter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4EC505D2-A5A4-444A-A8F0-C98E38E4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4" y="1568461"/>
            <a:ext cx="2743200" cy="4969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Age Range Adverse Effects</a:t>
            </a:r>
            <a:br>
              <a:rPr lang="en-US" sz="3200" b="1"/>
            </a:br>
            <a:br>
              <a:rPr lang="en-US" b="1"/>
            </a:br>
            <a:endParaRPr b="1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F6A762E-B29F-405B-B31A-6A6B50B3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6" y="1647865"/>
            <a:ext cx="4292821" cy="2878668"/>
          </a:xfrm>
          <a:prstGeom prst="rect">
            <a:avLst/>
          </a:prstGeom>
        </p:spPr>
      </p:pic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3E40E4E7-B42D-403D-B7E4-BAD21744D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" t="-112" r="257" b="2540"/>
          <a:stretch/>
        </p:blipFill>
        <p:spPr>
          <a:xfrm>
            <a:off x="4571381" y="1648745"/>
            <a:ext cx="3816974" cy="30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04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100" b="1">
                <a:latin typeface="Times New Roman"/>
                <a:cs typeface="Times New Roman"/>
              </a:rPr>
              <a:t>Weight &amp; Reporter Distribution</a:t>
            </a:r>
            <a:br>
              <a:rPr lang="en-US" sz="3200" b="1"/>
            </a:br>
            <a:br>
              <a:rPr lang="en-US" b="1"/>
            </a:br>
            <a:endParaRPr b="1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546C15A-5CAF-4CA5-93E3-0891FB29E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9" y="1853637"/>
            <a:ext cx="3962604" cy="2552831"/>
          </a:xfrm>
          <a:prstGeom prst="rect">
            <a:avLst/>
          </a:prstGeom>
        </p:spPr>
      </p:pic>
      <p:pic>
        <p:nvPicPr>
          <p:cNvPr id="2" name="Picture 1" descr="Chart, pie chart&#10;&#10;Description automatically generated">
            <a:extLst>
              <a:ext uri="{FF2B5EF4-FFF2-40B4-BE49-F238E27FC236}">
                <a16:creationId xmlns:a16="http://schemas.microsoft.com/office/drawing/2014/main" id="{A1ED3440-E68E-4758-9C70-295E1ED4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134" y="1610375"/>
            <a:ext cx="3124361" cy="3035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29D6D-53EE-44A4-A091-8B771462D37F}"/>
              </a:ext>
            </a:extLst>
          </p:cNvPr>
          <p:cNvSpPr txBox="1"/>
          <p:nvPr/>
        </p:nvSpPr>
        <p:spPr>
          <a:xfrm>
            <a:off x="977900" y="1739900"/>
            <a:ext cx="2605617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/>
              <a:t>Patient Weight Box plot</a:t>
            </a:r>
          </a:p>
        </p:txBody>
      </p:sp>
    </p:spTree>
    <p:extLst>
      <p:ext uri="{BB962C8B-B14F-4D97-AF65-F5344CB8AC3E}">
        <p14:creationId xmlns:p14="http://schemas.microsoft.com/office/powerpoint/2010/main" val="51920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Adverse Events Over Time</a:t>
            </a:r>
            <a:br>
              <a:rPr lang="en-US" sz="3200" b="1"/>
            </a:br>
            <a:br>
              <a:rPr lang="en-US" b="1"/>
            </a:br>
            <a:endParaRPr b="1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1C3C015-ED4C-4AF9-8227-2180CD20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2" y="1409899"/>
            <a:ext cx="5065110" cy="3520440"/>
          </a:xfrm>
          <a:prstGeom prst="rect">
            <a:avLst/>
          </a:prstGeom>
        </p:spPr>
      </p:pic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8A251F6-8FEE-45B2-AD57-ED1723E7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381" y="2082940"/>
            <a:ext cx="4155775" cy="21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4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64893" y="500925"/>
            <a:ext cx="8767432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Adverse Events Over Time/Serious Range</a:t>
            </a:r>
            <a:br>
              <a:rPr lang="en-US" sz="3200" b="1"/>
            </a:br>
            <a:br>
              <a:rPr lang="en-US" b="1"/>
            </a:br>
            <a:endParaRPr b="1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5B1852B-68A0-4AD6-BFCB-F4CD6E6F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63" y="1430223"/>
            <a:ext cx="5239210" cy="33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3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br>
              <a:rPr lang="en-US" sz="3200" b="1"/>
            </a:br>
            <a:br>
              <a:rPr lang="en-US" b="1"/>
            </a:br>
            <a:endParaRPr b="1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BF3375A-0AC1-45E6-B6A9-49BD95544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1" y="1415843"/>
            <a:ext cx="6625800" cy="34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6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4047-7F74-43B8-8917-22D28B8B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– Able to predict risk of multiple medications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7C46C-E1F3-4160-BEC9-79FB55FC6A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Dataset transformed to sparse matrix of top 500 reported medications</a:t>
            </a:r>
          </a:p>
          <a:p>
            <a:r>
              <a:rPr lang="en-US"/>
              <a:t>Retained patient age, sex, and weight for the model as well</a:t>
            </a:r>
          </a:p>
          <a:p>
            <a:r>
              <a:rPr lang="en-US"/>
              <a:t>Seriousness categories transformed to Risk Measures</a:t>
            </a:r>
          </a:p>
          <a:p>
            <a:pPr lvl="1"/>
            <a:r>
              <a:rPr lang="en-US"/>
              <a:t>High Risk – Death or Disability</a:t>
            </a:r>
          </a:p>
          <a:p>
            <a:pPr lvl="1"/>
            <a:r>
              <a:rPr lang="en-US"/>
              <a:t>Medium High Risk – Hospitalization or Life Threatening</a:t>
            </a:r>
          </a:p>
          <a:p>
            <a:pPr lvl="1"/>
            <a:r>
              <a:rPr lang="en-US"/>
              <a:t>Medium Risk – Congenital Annamolly's</a:t>
            </a:r>
          </a:p>
          <a:p>
            <a:pPr lvl="1"/>
            <a:r>
              <a:rPr lang="en-US"/>
              <a:t>Medium Low Risk – Other Serious</a:t>
            </a:r>
          </a:p>
          <a:p>
            <a:pPr lvl="1"/>
            <a:r>
              <a:rPr lang="en-US"/>
              <a:t>Low Risk – Not serious/No reaction</a:t>
            </a:r>
          </a:p>
          <a:p>
            <a:r>
              <a:rPr lang="en-US"/>
              <a:t>Train Set ~ 1.2 Million Records</a:t>
            </a:r>
          </a:p>
          <a:p>
            <a:r>
              <a:rPr lang="en-US"/>
              <a:t>Test Set ~ 0.6 Million Records</a:t>
            </a:r>
          </a:p>
        </p:txBody>
      </p:sp>
    </p:spTree>
    <p:extLst>
      <p:ext uri="{BB962C8B-B14F-4D97-AF65-F5344CB8AC3E}">
        <p14:creationId xmlns:p14="http://schemas.microsoft.com/office/powerpoint/2010/main" val="1780185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Risk Level Prediction – Multinomial NB</a:t>
            </a:r>
            <a:br>
              <a:rPr lang="en-US" sz="3200" b="1"/>
            </a:br>
            <a:br>
              <a:rPr lang="en-US" b="1"/>
            </a:br>
            <a:endParaRPr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94696-0696-44A3-A5FC-8FBAE9D08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25" y="1401791"/>
            <a:ext cx="4124320" cy="780376"/>
          </a:xfrm>
        </p:spPr>
        <p:txBody>
          <a:bodyPr/>
          <a:lstStyle/>
          <a:p>
            <a:pPr marL="146050" indent="0">
              <a:buNone/>
            </a:pPr>
            <a:r>
              <a:rPr lang="en-US"/>
              <a:t>Pros</a:t>
            </a:r>
          </a:p>
          <a:p>
            <a:pPr marL="146050" indent="0">
              <a:buNone/>
            </a:pPr>
            <a:r>
              <a:rPr lang="en-US"/>
              <a:t>Model Convergence is Fast ~ 2minutes to converge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581BC-2B12-4C96-B302-2FFEB68DD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81" y="2286076"/>
            <a:ext cx="4020111" cy="2676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B95C4-A8B4-48A6-88D8-C3D3B870A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7" y="2286076"/>
            <a:ext cx="4248743" cy="246731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49B262-B74C-48D4-BB6D-17E6C78CB226}"/>
              </a:ext>
            </a:extLst>
          </p:cNvPr>
          <p:cNvSpPr txBox="1">
            <a:spLocks/>
          </p:cNvSpPr>
          <p:nvPr/>
        </p:nvSpPr>
        <p:spPr>
          <a:xfrm>
            <a:off x="4572000" y="1401791"/>
            <a:ext cx="4124320" cy="78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●"/>
              <a:defRPr sz="13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○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■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●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○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■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●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○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■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46050" indent="0">
              <a:buFont typeface="Georgia"/>
              <a:buNone/>
            </a:pPr>
            <a:r>
              <a:rPr lang="en-US"/>
              <a:t>Cons</a:t>
            </a:r>
          </a:p>
          <a:p>
            <a:pPr marL="146050" indent="0">
              <a:buFont typeface="Georgia"/>
              <a:buNone/>
            </a:pPr>
            <a:r>
              <a:rPr lang="en-US"/>
              <a:t>Poor Performance when tested</a:t>
            </a:r>
          </a:p>
        </p:txBody>
      </p:sp>
    </p:spTree>
    <p:extLst>
      <p:ext uri="{BB962C8B-B14F-4D97-AF65-F5344CB8AC3E}">
        <p14:creationId xmlns:p14="http://schemas.microsoft.com/office/powerpoint/2010/main" val="244538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Risk Level Prediction – Random Forest</a:t>
            </a:r>
            <a:br>
              <a:rPr lang="en-US" sz="3200" b="1"/>
            </a:br>
            <a:br>
              <a:rPr lang="en-US" b="1"/>
            </a:b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06E12-92C0-44DB-BE6C-34820EA31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5" y="2571750"/>
            <a:ext cx="4220164" cy="2438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E7CF8-AD97-4463-BEC1-A6F458E4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7" y="2547934"/>
            <a:ext cx="3924848" cy="248637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19A19D3-9917-46BC-BD61-59341C138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25" y="1401791"/>
            <a:ext cx="4124320" cy="780376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/>
              <a:t>Pros</a:t>
            </a:r>
          </a:p>
          <a:p>
            <a:pPr marL="146050" indent="0">
              <a:buNone/>
            </a:pPr>
            <a:r>
              <a:rPr lang="en-US"/>
              <a:t>High Model Performance, 90% for all labels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981AFC-C640-4B29-9D9B-8E75286CED50}"/>
              </a:ext>
            </a:extLst>
          </p:cNvPr>
          <p:cNvSpPr txBox="1">
            <a:spLocks/>
          </p:cNvSpPr>
          <p:nvPr/>
        </p:nvSpPr>
        <p:spPr>
          <a:xfrm>
            <a:off x="4572000" y="1401791"/>
            <a:ext cx="4124320" cy="78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●"/>
              <a:defRPr sz="13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○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■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●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○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■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●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○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Georgia"/>
              <a:buChar char="■"/>
              <a:defRPr sz="11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46050" indent="0">
              <a:buFont typeface="Georgia"/>
              <a:buNone/>
            </a:pPr>
            <a:r>
              <a:rPr lang="en-US"/>
              <a:t>Cons</a:t>
            </a:r>
          </a:p>
          <a:p>
            <a:pPr marL="146050" indent="0">
              <a:buFont typeface="Georgia"/>
              <a:buNone/>
            </a:pPr>
            <a:r>
              <a:rPr lang="en-US"/>
              <a:t>Time to converge ~42 minutes</a:t>
            </a:r>
          </a:p>
        </p:txBody>
      </p:sp>
    </p:spTree>
    <p:extLst>
      <p:ext uri="{BB962C8B-B14F-4D97-AF65-F5344CB8AC3E}">
        <p14:creationId xmlns:p14="http://schemas.microsoft.com/office/powerpoint/2010/main" val="1648212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</a:t>
            </a:r>
            <a:endParaRPr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9DE27CF-79D6-441E-AB27-EA9726E3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94" y="1321461"/>
            <a:ext cx="2953969" cy="38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57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F6F6-FFD5-4C35-8677-880DE577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 	– 	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590F6-2C10-4484-BC92-86905DB4D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Recommend the model be built in cloud computing environment that can crunch all medications and required as a step when prescribing medications</a:t>
            </a:r>
          </a:p>
          <a:p>
            <a:pPr>
              <a:lnSpc>
                <a:spcPct val="114999"/>
              </a:lnSpc>
            </a:pPr>
            <a:r>
              <a:rPr lang="en-US"/>
              <a:t>Collection of the model's prediction in future report to help narrow in on medical professionals who have an overly large risk appetite.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25915-3D7F-44FE-A6FD-4E00A1CA4D6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Json data can be quite messy to work with</a:t>
            </a:r>
          </a:p>
          <a:p>
            <a:r>
              <a:rPr lang="en-US"/>
              <a:t>More consideration to the amount of data at the start of the project would have helped us narrow scope sooner.</a:t>
            </a:r>
          </a:p>
          <a:p>
            <a:pPr>
              <a:lnSpc>
                <a:spcPct val="114999"/>
              </a:lnSpc>
            </a:pPr>
            <a:r>
              <a:rPr lang="en-US"/>
              <a:t>There are other paths that more time could have allowed like looking at ingredients rather than medication name that may have provided for better models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 marL="1460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0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409300" cy="3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Healthcare is one of the most noted fields that uses data dictate the actual outcome of an emergency.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 of the major problems involved is the side effect a drug causes when you take another medicine.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dataset is useful for doctors who seek the best treatment for their patient.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research project mines the dataset to extract simple, relevant insights for doctors, for patients, and for other interested parties.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149" y="3532650"/>
            <a:ext cx="3508675" cy="23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25" y="436552"/>
            <a:ext cx="8520600" cy="688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Filtering and cleanup (SCRUB)</a:t>
            </a:r>
            <a:br>
              <a:rPr lang="en-US" b="1"/>
            </a:br>
            <a:endParaRPr b="1"/>
          </a:p>
        </p:txBody>
      </p:sp>
      <p:pic>
        <p:nvPicPr>
          <p:cNvPr id="3" name="Picture 2" descr="A picture containing athletic game, basketball, sport&#10;&#10;Description automatically generated">
            <a:extLst>
              <a:ext uri="{FF2B5EF4-FFF2-40B4-BE49-F238E27FC236}">
                <a16:creationId xmlns:a16="http://schemas.microsoft.com/office/drawing/2014/main" id="{BEA95E07-E2AC-41E9-A22B-03CED80CA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80" y="1321455"/>
            <a:ext cx="5143500" cy="4440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4644675" y="937775"/>
            <a:ext cx="4166400" cy="3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>
                <a:solidFill>
                  <a:schemeClr val="tx1">
                    <a:lumMod val="75000"/>
                  </a:schemeClr>
                </a:solidFill>
                <a:cs typeface="Times New Roman"/>
              </a:rPr>
              <a:t>Two way to call the data</a:t>
            </a:r>
            <a:endParaRPr lang="en-US">
              <a:solidFill>
                <a:schemeClr val="tx1">
                  <a:lumMod val="75000"/>
                </a:schemeClr>
              </a:solidFill>
            </a:endParaRPr>
          </a:p>
          <a:p>
            <a:pPr marL="800100" lvl="1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>
                <a:solidFill>
                  <a:schemeClr val="tx1">
                    <a:lumMod val="75000"/>
                  </a:schemeClr>
                </a:solidFill>
                <a:ea typeface="Times New Roman" panose="02020603050405020304" pitchFamily="18" charset="0"/>
                <a:cs typeface="Times New Roman"/>
              </a:rPr>
              <a:t>Via API that limits to 1000 records and 26 calls per day</a:t>
            </a:r>
          </a:p>
          <a:p>
            <a:pPr marL="800100" lvl="1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>
                <a:solidFill>
                  <a:schemeClr val="tx1">
                    <a:lumMod val="75000"/>
                  </a:schemeClr>
                </a:solidFill>
                <a:ea typeface="Times New Roman" panose="02020603050405020304" pitchFamily="18" charset="0"/>
                <a:cs typeface="Times New Roman"/>
              </a:rPr>
              <a:t>File download which was completed through python 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ea typeface="Times New Roman" panose="02020603050405020304" pitchFamily="18" charset="0"/>
                <a:cs typeface="Times New Roman"/>
              </a:rPr>
              <a:t>wget</a:t>
            </a:r>
            <a:r>
              <a:rPr lang="en-US">
                <a:solidFill>
                  <a:schemeClr val="tx1">
                    <a:lumMod val="75000"/>
                  </a:schemeClr>
                </a:solidFill>
                <a:ea typeface="Times New Roman" panose="02020603050405020304" pitchFamily="18" charset="0"/>
                <a:cs typeface="Times New Roman"/>
              </a:rPr>
              <a:t> using the API files call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700">
                <a:solidFill>
                  <a:schemeClr val="tx1">
                    <a:lumMod val="75000"/>
                  </a:schemeClr>
                </a:solidFill>
                <a:ea typeface="Times New Roman" panose="02020603050405020304" pitchFamily="18" charset="0"/>
                <a:cs typeface="Times New Roman"/>
              </a:rPr>
              <a:t>The data set cover 2004-through the most recent quarter of 2021, in effect too large for the computing power to analyze for the project.</a:t>
            </a:r>
            <a:endParaRPr lang="en-US" sz="1700">
              <a:solidFill>
                <a:schemeClr val="tx1">
                  <a:lumMod val="75000"/>
                </a:schemeClr>
              </a:solidFill>
              <a:latin typeface="Georgia" panose="020405020504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Some of fields in the dataset are redundant or not bound for analysis.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70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Conversion of the data from </a:t>
            </a:r>
            <a:r>
              <a:rPr lang="en-US" sz="1700" err="1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json</a:t>
            </a:r>
            <a:r>
              <a:rPr lang="en-US" sz="1700">
                <a:solidFill>
                  <a:schemeClr val="tx1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Times New Roman"/>
              </a:rPr>
              <a:t> to a csv file (more normalized).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25" y="1373500"/>
            <a:ext cx="26479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Un-cleaned Json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FE21D18-9FAA-4C28-B12D-590E505A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35" y="1535138"/>
            <a:ext cx="1877857" cy="3433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F53EB-1167-4443-89DA-8046B9146018}"/>
              </a:ext>
            </a:extLst>
          </p:cNvPr>
          <p:cNvSpPr txBox="1"/>
          <p:nvPr/>
        </p:nvSpPr>
        <p:spPr>
          <a:xfrm>
            <a:off x="314678" y="1785761"/>
            <a:ext cx="4866921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700">
                <a:solidFill>
                  <a:schemeClr val="tx1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Georgia"/>
              </a:rPr>
              <a:t>API results in .</a:t>
            </a:r>
            <a:r>
              <a:rPr lang="en-US" sz="1700" err="1">
                <a:solidFill>
                  <a:schemeClr val="tx1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Georgia"/>
              </a:rPr>
              <a:t>json</a:t>
            </a:r>
            <a:r>
              <a:rPr lang="en-US" sz="1700">
                <a:solidFill>
                  <a:schemeClr val="tx1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Georgia"/>
              </a:rPr>
              <a:t> data, the image to the right is an example of one record / adverse event report</a:t>
            </a:r>
            <a:endParaRPr lang="en-US"/>
          </a:p>
          <a:p>
            <a:pPr marL="285750" indent="-285750">
              <a:buChar char="•"/>
            </a:pPr>
            <a:endParaRPr lang="en-US" sz="1700">
              <a:solidFill>
                <a:schemeClr val="tx1">
                  <a:lumMod val="75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US" sz="1700">
                <a:solidFill>
                  <a:schemeClr val="tx1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Georgia"/>
              </a:rPr>
              <a:t>Potentially 223 Fields per record.  Some fields are nested dictionaries, default normalization doesn't work.</a:t>
            </a:r>
            <a:endParaRPr lang="en-US" sz="1700">
              <a:solidFill>
                <a:schemeClr val="tx1">
                  <a:lumMod val="75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endParaRPr lang="en-US" sz="1700">
              <a:solidFill>
                <a:schemeClr val="tx1">
                  <a:lumMod val="75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r>
              <a:rPr lang="en-US" sz="1700">
                <a:solidFill>
                  <a:schemeClr val="tx1">
                    <a:lumMod val="75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  <a:sym typeface="Georgia"/>
              </a:rPr>
              <a:t>Good cleaning and normalization is a must to get this into a more workable state.</a:t>
            </a:r>
            <a:endParaRPr lang="en-US" sz="1700">
              <a:solidFill>
                <a:schemeClr val="tx1">
                  <a:lumMod val="75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4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275" y="0"/>
            <a:ext cx="906724" cy="7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50CC5-541F-40C2-A0FC-AB58587A0C0C}"/>
              </a:ext>
            </a:extLst>
          </p:cNvPr>
          <p:cNvSpPr txBox="1"/>
          <p:nvPr/>
        </p:nvSpPr>
        <p:spPr>
          <a:xfrm>
            <a:off x="4277031" y="572237"/>
            <a:ext cx="3960219" cy="42187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900">
                <a:solidFill>
                  <a:srgbClr val="0E101A"/>
                </a:solidFill>
                <a:latin typeface="Georgia"/>
                <a:ea typeface="Times New Roman" panose="02020603050405020304" pitchFamily="18" charset="0"/>
                <a:cs typeface="Times New Roman"/>
              </a:rPr>
              <a:t>We narrowed </a:t>
            </a:r>
            <a:r>
              <a:rPr lang="en-US" sz="1900">
                <a:solidFill>
                  <a:srgbClr val="0E101A"/>
                </a:solidFill>
                <a:effectLst/>
                <a:latin typeface="Georgia"/>
                <a:ea typeface="Times New Roman" panose="02020603050405020304" pitchFamily="18" charset="0"/>
                <a:cs typeface="Times New Roman"/>
              </a:rPr>
              <a:t>the file by omitting the data that are not provided by medical personnel (i.e., Doctors or pharmacists).</a:t>
            </a:r>
            <a:r>
              <a:rPr lang="en-US" sz="1900">
                <a:solidFill>
                  <a:srgbClr val="0E101A"/>
                </a:solidFill>
                <a:latin typeface="Georgia"/>
                <a:ea typeface="Times New Roman" panose="02020603050405020304" pitchFamily="18" charset="0"/>
                <a:cs typeface="Times New Roman"/>
              </a:rPr>
              <a:t> </a:t>
            </a:r>
            <a:endParaRPr lang="en-US" sz="1900">
              <a:effectLst/>
              <a:latin typeface="Georgia" panose="020405020504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900">
                <a:solidFill>
                  <a:srgbClr val="0E101A"/>
                </a:solidFill>
                <a:latin typeface="Georgia"/>
                <a:ea typeface="Times New Roman" panose="02020603050405020304" pitchFamily="18" charset="0"/>
                <a:cs typeface="Times New Roman"/>
              </a:rPr>
              <a:t>We Cut </a:t>
            </a:r>
            <a:r>
              <a:rPr lang="en-US" sz="1900">
                <a:solidFill>
                  <a:srgbClr val="0E101A"/>
                </a:solidFill>
                <a:effectLst/>
                <a:latin typeface="Georgia"/>
                <a:ea typeface="Times New Roman" panose="02020603050405020304" pitchFamily="18" charset="0"/>
                <a:cs typeface="Times New Roman"/>
              </a:rPr>
              <a:t>down the span of data to five years (</a:t>
            </a:r>
            <a:r>
              <a:rPr lang="en-US" sz="1900">
                <a:solidFill>
                  <a:srgbClr val="0E101A"/>
                </a:solidFill>
                <a:latin typeface="Georgia"/>
                <a:ea typeface="Times New Roman" panose="02020603050405020304" pitchFamily="18" charset="0"/>
                <a:cs typeface="Times New Roman"/>
              </a:rPr>
              <a:t>2016</a:t>
            </a:r>
            <a:r>
              <a:rPr lang="en-US" sz="1900">
                <a:solidFill>
                  <a:srgbClr val="0E101A"/>
                </a:solidFill>
                <a:effectLst/>
                <a:latin typeface="Georgia"/>
                <a:ea typeface="Times New Roman" panose="02020603050405020304" pitchFamily="18" charset="0"/>
                <a:cs typeface="Times New Roman"/>
              </a:rPr>
              <a:t> to 2020)</a:t>
            </a:r>
            <a:r>
              <a:rPr lang="en-US" sz="1900">
                <a:solidFill>
                  <a:srgbClr val="0E101A"/>
                </a:solidFill>
                <a:latin typeface="Georgia"/>
                <a:ea typeface="Times New Roman" panose="02020603050405020304" pitchFamily="18" charset="0"/>
                <a:cs typeface="Times New Roman"/>
              </a:rPr>
              <a:t> </a:t>
            </a:r>
            <a:endParaRPr lang="en-US" sz="1900">
              <a:latin typeface="Georgia"/>
              <a:ea typeface="Times New Roman" panose="02020603050405020304" pitchFamily="18" charset="0"/>
              <a:cs typeface="Times New Roman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900">
                <a:latin typeface="Georgia"/>
                <a:ea typeface="Times New Roman" panose="02020603050405020304" pitchFamily="18" charset="0"/>
                <a:cs typeface="Times New Roman"/>
              </a:rPr>
              <a:t>C</a:t>
            </a:r>
            <a:r>
              <a:rPr lang="en-US" sz="1900">
                <a:solidFill>
                  <a:srgbClr val="0E101A"/>
                </a:solidFill>
                <a:latin typeface="Georgia"/>
                <a:ea typeface="Times New Roman" panose="02020603050405020304" pitchFamily="18" charset="0"/>
                <a:cs typeface="Times New Roman"/>
              </a:rPr>
              <a:t>onverted the dataset </a:t>
            </a:r>
            <a:r>
              <a:rPr lang="en-US" sz="1900">
                <a:solidFill>
                  <a:srgbClr val="0E101A"/>
                </a:solidFill>
                <a:effectLst/>
                <a:latin typeface="Georgia"/>
                <a:ea typeface="Times New Roman" panose="02020603050405020304" pitchFamily="18" charset="0"/>
                <a:cs typeface="Times New Roman"/>
              </a:rPr>
              <a:t>from </a:t>
            </a:r>
            <a:r>
              <a:rPr lang="en-US" sz="1900" err="1">
                <a:solidFill>
                  <a:srgbClr val="0E101A"/>
                </a:solidFill>
                <a:effectLst/>
                <a:latin typeface="Georgia"/>
                <a:ea typeface="Times New Roman" panose="02020603050405020304" pitchFamily="18" charset="0"/>
                <a:cs typeface="Times New Roman"/>
              </a:rPr>
              <a:t>json</a:t>
            </a:r>
            <a:r>
              <a:rPr lang="en-US" sz="1900">
                <a:solidFill>
                  <a:srgbClr val="0E101A"/>
                </a:solidFill>
                <a:effectLst/>
                <a:latin typeface="Georgia"/>
                <a:ea typeface="Times New Roman" panose="02020603050405020304" pitchFamily="18" charset="0"/>
                <a:cs typeface="Times New Roman"/>
              </a:rPr>
              <a:t> to csv</a:t>
            </a:r>
            <a:r>
              <a:rPr lang="en-US" sz="1900">
                <a:solidFill>
                  <a:srgbClr val="0E101A"/>
                </a:solidFill>
                <a:latin typeface="Georgia"/>
                <a:ea typeface="Times New Roman" panose="02020603050405020304" pitchFamily="18" charset="0"/>
                <a:cs typeface="Times New Roman"/>
              </a:rPr>
              <a:t>, which </a:t>
            </a:r>
            <a:r>
              <a:rPr lang="en-US" sz="1900">
                <a:solidFill>
                  <a:srgbClr val="0E101A"/>
                </a:solidFill>
                <a:effectLst/>
                <a:latin typeface="Georgia"/>
                <a:ea typeface="Times New Roman" panose="02020603050405020304" pitchFamily="18" charset="0"/>
                <a:cs typeface="Times New Roman"/>
              </a:rPr>
              <a:t>dropped</a:t>
            </a:r>
            <a:r>
              <a:rPr lang="en-US" sz="1900">
                <a:solidFill>
                  <a:srgbClr val="0E101A"/>
                </a:solidFill>
                <a:latin typeface="Georgia"/>
                <a:ea typeface="Times New Roman" panose="02020603050405020304" pitchFamily="18" charset="0"/>
                <a:cs typeface="Times New Roman"/>
              </a:rPr>
              <a:t> </a:t>
            </a:r>
            <a:r>
              <a:rPr lang="en-US" sz="1900">
                <a:solidFill>
                  <a:srgbClr val="0E101A"/>
                </a:solidFill>
                <a:effectLst/>
                <a:latin typeface="Georgia"/>
                <a:ea typeface="Times New Roman" panose="02020603050405020304" pitchFamily="18" charset="0"/>
                <a:cs typeface="Times New Roman"/>
              </a:rPr>
              <a:t> 52 columns</a:t>
            </a:r>
            <a:r>
              <a:rPr lang="en-US" sz="2000">
                <a:solidFill>
                  <a:srgbClr val="0E101A"/>
                </a:solidFill>
                <a:effectLst/>
                <a:latin typeface="Georgia"/>
                <a:ea typeface="Times New Roman" panose="02020603050405020304" pitchFamily="18" charset="0"/>
                <a:cs typeface="Times New Roman"/>
              </a:rPr>
              <a:t>.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>
                <a:solidFill>
                  <a:srgbClr val="0E101A"/>
                </a:solidFill>
                <a:latin typeface="Georgia"/>
                <a:ea typeface="Times New Roman" panose="02020603050405020304" pitchFamily="18" charset="0"/>
                <a:cs typeface="Times New Roman"/>
              </a:rPr>
              <a:t>Further reduced the number of fields from 25 to 16 (the actual and reduced columns of the dataset are listed below).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A8B67CE-D54D-40C1-B146-B450B946E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02" y="1522034"/>
            <a:ext cx="2881745" cy="29688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52C62-F82A-49B3-9311-EB291E92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Initial Dataset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DC8AB2C-D5BC-4260-8AC5-414BB8B2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798" y="0"/>
            <a:ext cx="27007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3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57E5-AAC3-4625-918D-04BF5C29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Filtered Dataset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68B7DA5-06D9-4B73-A408-CAB0A2F6D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154" y="323734"/>
            <a:ext cx="3168813" cy="4496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BC9113-A1BB-43A8-8DDA-67472899AADA}"/>
              </a:ext>
            </a:extLst>
          </p:cNvPr>
          <p:cNvSpPr txBox="1"/>
          <p:nvPr/>
        </p:nvSpPr>
        <p:spPr>
          <a:xfrm>
            <a:off x="131989" y="2254704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At this stage the csv file had</a:t>
            </a:r>
          </a:p>
          <a:p>
            <a:pPr marL="285750" indent="-285750">
              <a:buChar char="•"/>
            </a:pPr>
            <a:r>
              <a:rPr lang="en-US">
                <a:solidFill>
                  <a:schemeClr val="bg1"/>
                </a:solidFill>
              </a:rPr>
              <a:t>56 Million Records</a:t>
            </a:r>
          </a:p>
          <a:p>
            <a:pPr marL="285750" indent="-285750">
              <a:buChar char="•"/>
            </a:pPr>
            <a:r>
              <a:rPr lang="en-US">
                <a:solidFill>
                  <a:schemeClr val="bg1"/>
                </a:solidFill>
              </a:rPr>
              <a:t>209k different medications</a:t>
            </a:r>
          </a:p>
          <a:p>
            <a:pPr marL="285750" indent="-285750">
              <a:buChar char="•"/>
            </a:pPr>
            <a:r>
              <a:rPr lang="en-US">
                <a:solidFill>
                  <a:schemeClr val="bg1"/>
                </a:solidFill>
              </a:rPr>
              <a:t>18k different reactions reported</a:t>
            </a:r>
          </a:p>
        </p:txBody>
      </p:sp>
    </p:spTree>
    <p:extLst>
      <p:ext uri="{BB962C8B-B14F-4D97-AF65-F5344CB8AC3E}">
        <p14:creationId xmlns:p14="http://schemas.microsoft.com/office/powerpoint/2010/main" val="3846351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br>
              <a:rPr lang="en-US" sz="3200" b="1"/>
            </a:br>
            <a:br>
              <a:rPr lang="en-US" b="1"/>
            </a:br>
            <a:endParaRPr b="1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679DD19-1666-4436-A3FE-527732D67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523" y="1380449"/>
            <a:ext cx="5223958" cy="37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04510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Paradigm</vt:lpstr>
      <vt:lpstr>FDA Adverse Drug event analysis</vt:lpstr>
      <vt:lpstr>Project Overview</vt:lpstr>
      <vt:lpstr>Filtering and cleanup (SCRUB) </vt:lpstr>
      <vt:lpstr>Data Manipulation</vt:lpstr>
      <vt:lpstr>Un-cleaned Json</vt:lpstr>
      <vt:lpstr>Actions</vt:lpstr>
      <vt:lpstr>Initial Dataset</vt:lpstr>
      <vt:lpstr>Filtered Dataset</vt:lpstr>
      <vt:lpstr>Observations  </vt:lpstr>
      <vt:lpstr>Age Range Adverse Effects  </vt:lpstr>
      <vt:lpstr>Weight &amp; Reporter Distribution  </vt:lpstr>
      <vt:lpstr>Adverse Events Over Time  </vt:lpstr>
      <vt:lpstr>Adverse Events Over Time/Serious Range  </vt:lpstr>
      <vt:lpstr>Modeling  </vt:lpstr>
      <vt:lpstr>Models – Able to predict risk of multiple medications</vt:lpstr>
      <vt:lpstr>Risk Level Prediction – Multinomial NB  </vt:lpstr>
      <vt:lpstr>Risk Level Prediction – Random Forest  </vt:lpstr>
      <vt:lpstr>Recommendations</vt:lpstr>
      <vt:lpstr>Recommendations  – 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Patient Health Application</dc:title>
  <dc:creator>Assadour Derderian</dc:creator>
  <cp:revision>7</cp:revision>
  <dcterms:modified xsi:type="dcterms:W3CDTF">2021-12-20T15:48:53Z</dcterms:modified>
</cp:coreProperties>
</file>